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A2CCD-C126-410E-BCF6-0FFDD31A3B9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24659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A2CCD-C126-410E-BCF6-0FFDD31A3B9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194282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A2CCD-C126-410E-BCF6-0FFDD31A3B9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183712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A2CCD-C126-410E-BCF6-0FFDD31A3B9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297811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6A2CCD-C126-410E-BCF6-0FFDD31A3B9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197729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A2CCD-C126-410E-BCF6-0FFDD31A3B9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293893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A2CCD-C126-410E-BCF6-0FFDD31A3B94}"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85009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A2CCD-C126-410E-BCF6-0FFDD31A3B94}"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374556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A2CCD-C126-410E-BCF6-0FFDD31A3B94}"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151742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6A2CCD-C126-410E-BCF6-0FFDD31A3B9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145746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6A2CCD-C126-410E-BCF6-0FFDD31A3B9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CC6C6-A4D5-4C0D-990A-B26A0226169C}" type="slidenum">
              <a:rPr lang="en-US" smtClean="0"/>
              <a:t>‹#›</a:t>
            </a:fld>
            <a:endParaRPr lang="en-US"/>
          </a:p>
        </p:txBody>
      </p:sp>
    </p:spTree>
    <p:extLst>
      <p:ext uri="{BB962C8B-B14F-4D97-AF65-F5344CB8AC3E}">
        <p14:creationId xmlns:p14="http://schemas.microsoft.com/office/powerpoint/2010/main" val="405901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A2CCD-C126-410E-BCF6-0FFDD31A3B94}"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CC6C6-A4D5-4C0D-990A-B26A0226169C}" type="slidenum">
              <a:rPr lang="en-US" smtClean="0"/>
              <a:t>‹#›</a:t>
            </a:fld>
            <a:endParaRPr lang="en-US"/>
          </a:p>
        </p:txBody>
      </p:sp>
    </p:spTree>
    <p:extLst>
      <p:ext uri="{BB962C8B-B14F-4D97-AF65-F5344CB8AC3E}">
        <p14:creationId xmlns:p14="http://schemas.microsoft.com/office/powerpoint/2010/main" val="3363981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1711004"/>
              </p:ext>
            </p:extLst>
          </p:nvPr>
        </p:nvGraphicFramePr>
        <p:xfrm>
          <a:off x="480293" y="711200"/>
          <a:ext cx="10058396" cy="5997879"/>
        </p:xfrm>
        <a:graphic>
          <a:graphicData uri="http://schemas.openxmlformats.org/drawingml/2006/table">
            <a:tbl>
              <a:tblPr>
                <a:tableStyleId>{5C22544A-7EE6-4342-B048-85BDC9FD1C3A}</a:tableStyleId>
              </a:tblPr>
              <a:tblGrid>
                <a:gridCol w="434107">
                  <a:extLst>
                    <a:ext uri="{9D8B030D-6E8A-4147-A177-3AD203B41FA5}">
                      <a16:colId xmlns:a16="http://schemas.microsoft.com/office/drawing/2014/main" val="3209288793"/>
                    </a:ext>
                  </a:extLst>
                </a:gridCol>
                <a:gridCol w="1565892">
                  <a:extLst>
                    <a:ext uri="{9D8B030D-6E8A-4147-A177-3AD203B41FA5}">
                      <a16:colId xmlns:a16="http://schemas.microsoft.com/office/drawing/2014/main" val="4098911510"/>
                    </a:ext>
                  </a:extLst>
                </a:gridCol>
                <a:gridCol w="3459855">
                  <a:extLst>
                    <a:ext uri="{9D8B030D-6E8A-4147-A177-3AD203B41FA5}">
                      <a16:colId xmlns:a16="http://schemas.microsoft.com/office/drawing/2014/main" val="747563683"/>
                    </a:ext>
                  </a:extLst>
                </a:gridCol>
                <a:gridCol w="2916789">
                  <a:extLst>
                    <a:ext uri="{9D8B030D-6E8A-4147-A177-3AD203B41FA5}">
                      <a16:colId xmlns:a16="http://schemas.microsoft.com/office/drawing/2014/main" val="1867063949"/>
                    </a:ext>
                  </a:extLst>
                </a:gridCol>
                <a:gridCol w="1681753">
                  <a:extLst>
                    <a:ext uri="{9D8B030D-6E8A-4147-A177-3AD203B41FA5}">
                      <a16:colId xmlns:a16="http://schemas.microsoft.com/office/drawing/2014/main" val="2189882450"/>
                    </a:ext>
                  </a:extLst>
                </a:gridCol>
              </a:tblGrid>
              <a:tr h="167130">
                <a:tc rowSpan="2">
                  <a:txBody>
                    <a:bodyPr/>
                    <a:lstStyle/>
                    <a:p>
                      <a:pPr algn="ctr" fontAlgn="ctr"/>
                      <a:r>
                        <a:rPr lang="en-US" sz="1100" b="1" u="none" strike="noStrike" dirty="0">
                          <a:effectLst/>
                          <a:latin typeface="+mn-lt"/>
                        </a:rPr>
                        <a:t>S. No.</a:t>
                      </a:r>
                      <a:endParaRPr lang="en-US" sz="110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fontAlgn="ctr"/>
                      <a:r>
                        <a:rPr lang="en-US" sz="1100" b="1" u="none" strike="noStrike" dirty="0">
                          <a:effectLst/>
                          <a:latin typeface="+mn-lt"/>
                        </a:rPr>
                        <a:t>Parameters</a:t>
                      </a:r>
                      <a:endParaRPr lang="en-US" sz="110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l" fontAlgn="ct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50" b="1" u="none" strike="noStrike" dirty="0">
                          <a:effectLst/>
                          <a:latin typeface="+mn-lt"/>
                        </a:rPr>
                        <a:t>Su-vastika PSW 1050/12V</a:t>
                      </a:r>
                      <a:endParaRPr lang="en-US" sz="105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1050" b="1" u="none" strike="noStrike" dirty="0" err="1">
                          <a:effectLst/>
                          <a:latin typeface="+mn-lt"/>
                        </a:rPr>
                        <a:t>Microtek</a:t>
                      </a:r>
                      <a:r>
                        <a:rPr lang="en-US" sz="1050" b="1" u="none" strike="noStrike" dirty="0">
                          <a:effectLst/>
                          <a:latin typeface="+mn-lt"/>
                        </a:rPr>
                        <a:t> SW 1100/12V</a:t>
                      </a:r>
                      <a:endParaRPr lang="en-US" sz="105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08157850"/>
                  </a:ext>
                </a:extLst>
              </a:tr>
              <a:tr h="167130">
                <a:tc vMerge="1">
                  <a:txBody>
                    <a:bodyPr/>
                    <a:lstStyle/>
                    <a:p>
                      <a:pPr algn="l" fontAlgn="ctr"/>
                      <a:endParaRPr lang="en-US" sz="100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l" fontAlgn="ctr"/>
                      <a:endParaRPr lang="en-US" sz="100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a:p>
                  </a:txBody>
                  <a:tcPr/>
                </a:tc>
                <a:tc>
                  <a:txBody>
                    <a:bodyPr/>
                    <a:lstStyle/>
                    <a:p>
                      <a:pPr algn="l" fontAlgn="ctr"/>
                      <a:r>
                        <a:rPr lang="en-US" sz="1050" b="1" u="none" strike="noStrike" dirty="0">
                          <a:effectLst/>
                          <a:latin typeface="+mn-lt"/>
                        </a:rPr>
                        <a:t>Specified Value </a:t>
                      </a:r>
                      <a:endParaRPr lang="en-US" sz="105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50" b="1" u="none" strike="noStrike" dirty="0">
                          <a:effectLst/>
                          <a:latin typeface="+mn-lt"/>
                        </a:rPr>
                        <a:t>Specified Value </a:t>
                      </a:r>
                      <a:endParaRPr lang="en-US" sz="1050" b="1"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8433472"/>
                  </a:ext>
                </a:extLst>
              </a:tr>
              <a:tr h="167130">
                <a:tc>
                  <a:txBody>
                    <a:bodyPr/>
                    <a:lstStyle/>
                    <a:p>
                      <a:pPr algn="ctr" fontAlgn="ctr"/>
                      <a:r>
                        <a:rPr lang="en-US" sz="1000" u="none" strike="noStrike" dirty="0">
                          <a:effectLst/>
                          <a:latin typeface="+mn-lt"/>
                        </a:rPr>
                        <a:t>1.       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en-US" sz="1000" u="none" strike="noStrike" dirty="0">
                          <a:effectLst/>
                          <a:latin typeface="+mn-lt"/>
                        </a:rPr>
                        <a:t>Capacity</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ctr"/>
                      <a:r>
                        <a:rPr lang="en-US" sz="1000" u="none" strike="noStrike" dirty="0">
                          <a:effectLst/>
                          <a:latin typeface="+mn-lt"/>
                        </a:rPr>
                        <a:t>950VA</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950VA</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619469"/>
                  </a:ext>
                </a:extLst>
              </a:tr>
              <a:tr h="167130">
                <a:tc>
                  <a:txBody>
                    <a:bodyPr/>
                    <a:lstStyle/>
                    <a:p>
                      <a:pPr algn="ctr" fontAlgn="ctr"/>
                      <a:r>
                        <a:rPr lang="en-US" sz="1000" u="none" strike="noStrike" dirty="0">
                          <a:effectLst/>
                          <a:latin typeface="+mn-lt"/>
                        </a:rPr>
                        <a:t>2.       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en-US" sz="1000" u="none" strike="noStrike" dirty="0">
                          <a:effectLst/>
                          <a:latin typeface="+mn-lt"/>
                        </a:rPr>
                        <a:t>Nominal Battery Voltage</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ctr"/>
                      <a:r>
                        <a:rPr lang="en-US" sz="1000" u="none" strike="noStrike">
                          <a:effectLst/>
                          <a:latin typeface="+mn-lt"/>
                        </a:rPr>
                        <a:t>12VDC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12VDC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3663903"/>
                  </a:ext>
                </a:extLst>
              </a:tr>
              <a:tr h="167130">
                <a:tc>
                  <a:txBody>
                    <a:bodyPr/>
                    <a:lstStyle/>
                    <a:p>
                      <a:pPr algn="ctr" fontAlgn="ctr"/>
                      <a:r>
                        <a:rPr lang="en-US" sz="1000" u="none" strike="noStrike" dirty="0">
                          <a:effectLst/>
                          <a:latin typeface="+mn-lt"/>
                        </a:rPr>
                        <a:t>3.       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en-US" sz="1000" u="none" strike="noStrike">
                          <a:effectLst/>
                          <a:latin typeface="+mn-lt"/>
                        </a:rPr>
                        <a:t>Specified Load</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ctr"/>
                      <a:r>
                        <a:rPr lang="en-US" sz="1000" u="none" strike="noStrike">
                          <a:effectLst/>
                          <a:latin typeface="+mn-lt"/>
                        </a:rPr>
                        <a:t>640W</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760W</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5331"/>
                  </a:ext>
                </a:extLst>
              </a:tr>
              <a:tr h="167130">
                <a:tc>
                  <a:txBody>
                    <a:bodyPr/>
                    <a:lstStyle/>
                    <a:p>
                      <a:pPr algn="ctr" fontAlgn="ct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en-US" sz="1000" u="none" strike="noStrike" dirty="0">
                          <a:effectLst/>
                          <a:latin typeface="+mn-lt"/>
                        </a:rPr>
                        <a:t>No Load Current</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ctr"/>
                      <a:r>
                        <a:rPr lang="en-US" sz="1000" u="none" strike="noStrike">
                          <a:effectLst/>
                          <a:latin typeface="+mn-lt"/>
                        </a:rPr>
                        <a:t>1.42A</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1.79A</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024458"/>
                  </a:ext>
                </a:extLst>
              </a:tr>
              <a:tr h="167130">
                <a:tc rowSpan="9">
                  <a:txBody>
                    <a:bodyPr/>
                    <a:lstStyle/>
                    <a:p>
                      <a:pPr algn="ctr" fontAlgn="ctr"/>
                      <a:r>
                        <a:rPr lang="en-US" sz="1000" u="none" strike="noStrike" dirty="0">
                          <a:effectLst/>
                          <a:latin typeface="+mn-lt"/>
                        </a:rPr>
                        <a:t>4.       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l" fontAlgn="ctr"/>
                      <a:r>
                        <a:rPr lang="en-US" sz="1000" u="none" strike="noStrike" dirty="0">
                          <a:effectLst/>
                          <a:latin typeface="+mn-lt"/>
                        </a:rPr>
                        <a:t>Mains Input Range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Mains AC low cut UPS Mode</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178VAC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179VAC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189545"/>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Mains AC low cut recovery UPS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189VAC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187VAC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726950"/>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Mains AC high cut UPS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264VAC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263VAC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961811"/>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Mains AC high cut recovery UPS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256VAC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254VAC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2957110"/>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dirty="0">
                          <a:effectLst/>
                          <a:latin typeface="+mn-lt"/>
                        </a:rPr>
                        <a:t>Mains AC low cut W-UPS Mode</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106VAC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80VAC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1008267"/>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dirty="0">
                          <a:effectLst/>
                          <a:latin typeface="+mn-lt"/>
                        </a:rPr>
                        <a:t>Mains AC low cut recovery W-UPS Mode</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112VAC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96VAC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8983180"/>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Mains AC high cut W-UPS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282VAC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295VAC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5744729"/>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Mains AC high cut recovery W-UPS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272VAC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285VAC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276687"/>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Frequency Bypass range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50.01Hz</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50.01Hz</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3751393"/>
                  </a:ext>
                </a:extLst>
              </a:tr>
              <a:tr h="167130">
                <a:tc>
                  <a:txBody>
                    <a:bodyPr/>
                    <a:lstStyle/>
                    <a:p>
                      <a:pPr algn="ctr" fontAlgn="ctr"/>
                      <a:r>
                        <a:rPr lang="en-US" sz="1000" u="none" strike="noStrike" dirty="0">
                          <a:effectLst/>
                          <a:latin typeface="+mn-lt"/>
                        </a:rPr>
                        <a:t>5.       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Output Mains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Voltage Window</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Same as Input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Same as Input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580614"/>
                  </a:ext>
                </a:extLst>
              </a:tr>
              <a:tr h="167130">
                <a:tc rowSpan="4">
                  <a:txBody>
                    <a:bodyPr/>
                    <a:lstStyle/>
                    <a:p>
                      <a:pPr algn="ctr" fontAlgn="ctr"/>
                      <a:r>
                        <a:rPr lang="en-US" sz="1000" u="none" strike="noStrike" dirty="0">
                          <a:effectLst/>
                          <a:latin typeface="+mn-lt"/>
                        </a:rPr>
                        <a:t>6.       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fontAlgn="ctr"/>
                      <a:r>
                        <a:rPr lang="en-US" sz="1000" u="none" strike="noStrike">
                          <a:effectLst/>
                          <a:latin typeface="+mn-lt"/>
                        </a:rPr>
                        <a:t>Output Inverter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Wave Form</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Pure Sinewave</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Pure Sinewave</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32617"/>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Frequency</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50Hz</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50Hz</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865178"/>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dirty="0">
                          <a:effectLst/>
                          <a:latin typeface="+mn-lt"/>
                        </a:rPr>
                        <a:t>Regulation</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184VAC ~ 214VAC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183VAC ~ 233VAC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22013"/>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Peak Efficiency at Resistive load</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74%</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70%</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320223"/>
                  </a:ext>
                </a:extLst>
              </a:tr>
              <a:tr h="167130">
                <a:tc rowSpan="10">
                  <a:txBody>
                    <a:bodyPr/>
                    <a:lstStyle/>
                    <a:p>
                      <a:pPr algn="ctr" fontAlgn="ctr"/>
                      <a:r>
                        <a:rPr lang="en-US" sz="1000" u="none" strike="noStrike" dirty="0">
                          <a:effectLst/>
                          <a:latin typeface="+mn-lt"/>
                        </a:rPr>
                        <a:t>7.       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l" fontAlgn="ctr"/>
                      <a:r>
                        <a:rPr lang="en-US" sz="1000" u="none" strike="noStrike">
                          <a:effectLst/>
                          <a:latin typeface="+mn-lt"/>
                        </a:rPr>
                        <a:t>Battery</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Battery Types</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Tubular/SMF/LA</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STD./HIGH</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9302838"/>
                  </a:ext>
                </a:extLst>
              </a:tr>
              <a:tr h="167130">
                <a:tc vMerge="1">
                  <a:txBody>
                    <a:bodyPr/>
                    <a:lstStyle/>
                    <a:p>
                      <a:endParaRPr lang="en-US"/>
                    </a:p>
                  </a:txBody>
                  <a:tcPr/>
                </a:tc>
                <a:tc vMerge="1">
                  <a:txBody>
                    <a:bodyPr/>
                    <a:lstStyle/>
                    <a:p>
                      <a:endParaRPr lang="en-US"/>
                    </a:p>
                  </a:txBody>
                  <a:tcPr/>
                </a:tc>
                <a:tc rowSpan="2">
                  <a:txBody>
                    <a:bodyPr/>
                    <a:lstStyle/>
                    <a:p>
                      <a:pPr algn="l" fontAlgn="ctr"/>
                      <a:r>
                        <a:rPr lang="en-US" sz="1000" u="none" strike="noStrike">
                          <a:effectLst/>
                          <a:latin typeface="+mn-lt"/>
                        </a:rPr>
                        <a:t>Charging Current</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14.1A</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8.7A</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907366"/>
                  </a:ext>
                </a:extLst>
              </a:tr>
              <a:tr h="1671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17.4A</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13.4A</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1486452"/>
                  </a:ext>
                </a:extLst>
              </a:tr>
              <a:tr h="167130">
                <a:tc vMerge="1">
                  <a:txBody>
                    <a:bodyPr/>
                    <a:lstStyle/>
                    <a:p>
                      <a:endParaRPr lang="en-US"/>
                    </a:p>
                  </a:txBody>
                  <a:tcPr/>
                </a:tc>
                <a:tc vMerge="1">
                  <a:txBody>
                    <a:bodyPr/>
                    <a:lstStyle/>
                    <a:p>
                      <a:endParaRPr lang="en-US"/>
                    </a:p>
                  </a:txBody>
                  <a:tcPr/>
                </a:tc>
                <a:tc rowSpan="2">
                  <a:txBody>
                    <a:bodyPr/>
                    <a:lstStyle/>
                    <a:p>
                      <a:pPr algn="l" fontAlgn="ctr"/>
                      <a:r>
                        <a:rPr lang="en-US" sz="1000" u="none" strike="noStrike">
                          <a:effectLst/>
                          <a:latin typeface="+mn-lt"/>
                        </a:rPr>
                        <a:t>Low Battery Warning</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11V  (Tubular/SMF )</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NA</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288631"/>
                  </a:ext>
                </a:extLst>
              </a:tr>
              <a:tr h="1671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11.18V LA </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NA</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9840414"/>
                  </a:ext>
                </a:extLst>
              </a:tr>
              <a:tr h="167130">
                <a:tc vMerge="1">
                  <a:txBody>
                    <a:bodyPr/>
                    <a:lstStyle/>
                    <a:p>
                      <a:endParaRPr lang="en-US"/>
                    </a:p>
                  </a:txBody>
                  <a:tcPr/>
                </a:tc>
                <a:tc vMerge="1">
                  <a:txBody>
                    <a:bodyPr/>
                    <a:lstStyle/>
                    <a:p>
                      <a:endParaRPr lang="en-US"/>
                    </a:p>
                  </a:txBody>
                  <a:tcPr/>
                </a:tc>
                <a:tc rowSpan="2">
                  <a:txBody>
                    <a:bodyPr/>
                    <a:lstStyle/>
                    <a:p>
                      <a:pPr algn="l" fontAlgn="ctr"/>
                      <a:r>
                        <a:rPr lang="en-US" sz="1000" u="none" strike="noStrike">
                          <a:effectLst/>
                          <a:latin typeface="+mn-lt"/>
                        </a:rPr>
                        <a:t>Low Cut Battery </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10.5V </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10.99V</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01219"/>
                  </a:ext>
                </a:extLst>
              </a:tr>
              <a:tr h="1671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11V</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10.99V</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898939"/>
                  </a:ext>
                </a:extLst>
              </a:tr>
              <a:tr h="167130">
                <a:tc vMerge="1">
                  <a:txBody>
                    <a:bodyPr/>
                    <a:lstStyle/>
                    <a:p>
                      <a:endParaRPr lang="en-US"/>
                    </a:p>
                  </a:txBody>
                  <a:tcPr/>
                </a:tc>
                <a:tc vMerge="1">
                  <a:txBody>
                    <a:bodyPr/>
                    <a:lstStyle/>
                    <a:p>
                      <a:endParaRPr lang="en-US"/>
                    </a:p>
                  </a:txBody>
                  <a:tcPr/>
                </a:tc>
                <a:tc rowSpan="2">
                  <a:txBody>
                    <a:bodyPr/>
                    <a:lstStyle/>
                    <a:p>
                      <a:pPr algn="l" fontAlgn="ctr"/>
                      <a:r>
                        <a:rPr lang="en-US" sz="1000" u="none" strike="noStrike">
                          <a:effectLst/>
                          <a:latin typeface="+mn-lt"/>
                        </a:rPr>
                        <a:t>Battery Boost Charging Voltage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14.4V  (Tubular/SMF)</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14.45VDC (high)</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837020"/>
                  </a:ext>
                </a:extLst>
              </a:tr>
              <a:tr h="1671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13.9V(LA) </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14.15VDC (STD)</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6293699"/>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Battery Float Charging Voltage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13.6V</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13.9VDC</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542422"/>
                  </a:ext>
                </a:extLst>
              </a:tr>
              <a:tr h="167130">
                <a:tc rowSpan="2">
                  <a:txBody>
                    <a:bodyPr/>
                    <a:lstStyle/>
                    <a:p>
                      <a:pPr algn="ctr" fontAlgn="ctr"/>
                      <a:r>
                        <a:rPr lang="en-US" sz="1000" u="none" strike="noStrike" dirty="0">
                          <a:effectLst/>
                          <a:latin typeface="+mn-lt"/>
                        </a:rPr>
                        <a:t>8.       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ctr"/>
                      <a:r>
                        <a:rPr lang="en-US" sz="1000" u="none" strike="noStrike">
                          <a:effectLst/>
                          <a:latin typeface="+mn-lt"/>
                        </a:rPr>
                        <a:t>Transfer Time </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Backup to Mains</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3.8ms</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3.8ms</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211386"/>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Mains to Backup</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8.4ms</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14.3ms</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8874760"/>
                  </a:ext>
                </a:extLst>
              </a:tr>
              <a:tr h="174905">
                <a:tc rowSpan="3">
                  <a:txBody>
                    <a:bodyPr/>
                    <a:lstStyle/>
                    <a:p>
                      <a:pPr algn="ctr" fontAlgn="ctr"/>
                      <a:r>
                        <a:rPr lang="en-US" sz="1000" u="none" strike="noStrike" dirty="0">
                          <a:effectLst/>
                          <a:latin typeface="+mn-lt"/>
                        </a:rPr>
                        <a:t>9.       </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fontAlgn="ctr"/>
                      <a:r>
                        <a:rPr lang="en-US" sz="1000" u="none" strike="noStrike">
                          <a:effectLst/>
                          <a:latin typeface="+mn-lt"/>
                        </a:rPr>
                        <a:t>Protection</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Over Load in backup mode</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&gt;105% Load with 8-times Auto-reset</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&gt;105% load system shutdown</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741617"/>
                  </a:ext>
                </a:extLst>
              </a:tr>
              <a:tr h="167130">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latin typeface="+mn-lt"/>
                        </a:rPr>
                        <a:t>Short circuit (300% Load)</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Yes, with 4-times auto reset</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System Shutdown</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407213"/>
                  </a:ext>
                </a:extLst>
              </a:tr>
              <a:tr h="174905">
                <a:tc vMerge="1">
                  <a:txBody>
                    <a:bodyPr/>
                    <a:lstStyle/>
                    <a:p>
                      <a:endParaRPr lang="en-US"/>
                    </a:p>
                  </a:txBody>
                  <a:tcPr/>
                </a:tc>
                <a:tc vMerge="1">
                  <a:txBody>
                    <a:bodyPr/>
                    <a:lstStyle/>
                    <a:p>
                      <a:endParaRPr lang="en-US"/>
                    </a:p>
                  </a:txBody>
                  <a:tcPr/>
                </a:tc>
                <a:tc>
                  <a:txBody>
                    <a:bodyPr/>
                    <a:lstStyle/>
                    <a:p>
                      <a:pPr algn="l" fontAlgn="ctr"/>
                      <a:r>
                        <a:rPr lang="en-US" sz="1000" u="none" strike="noStrike" dirty="0">
                          <a:effectLst/>
                          <a:latin typeface="+mn-lt"/>
                        </a:rPr>
                        <a:t>Short Circuit at Input Side</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a:effectLst/>
                          <a:latin typeface="+mn-lt"/>
                        </a:rPr>
                        <a:t>Input MCB Trip in 15sec.</a:t>
                      </a:r>
                      <a:endParaRPr lang="en-US" sz="1000" b="0" i="0" u="none" strike="noStrike">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effectLst/>
                          <a:latin typeface="+mn-lt"/>
                        </a:rPr>
                        <a:t>Input Reset switch open in 2 minutes</a:t>
                      </a:r>
                      <a:endParaRPr lang="en-US" sz="1000" b="0" i="0" u="none" strike="noStrike" dirty="0">
                        <a:solidFill>
                          <a:srgbClr val="000000"/>
                        </a:solidFill>
                        <a:effectLst/>
                        <a:latin typeface="+mn-lt"/>
                      </a:endParaRPr>
                    </a:p>
                  </a:txBody>
                  <a:tcPr marL="2884" marR="2884" marT="28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248975"/>
                  </a:ext>
                </a:extLst>
              </a:tr>
            </a:tbl>
          </a:graphicData>
        </a:graphic>
      </p:graphicFrame>
    </p:spTree>
    <p:extLst>
      <p:ext uri="{BB962C8B-B14F-4D97-AF65-F5344CB8AC3E}">
        <p14:creationId xmlns:p14="http://schemas.microsoft.com/office/powerpoint/2010/main" val="46129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4806861"/>
              </p:ext>
            </p:extLst>
          </p:nvPr>
        </p:nvGraphicFramePr>
        <p:xfrm>
          <a:off x="184727" y="526474"/>
          <a:ext cx="11656291" cy="6156941"/>
        </p:xfrm>
        <a:graphic>
          <a:graphicData uri="http://schemas.openxmlformats.org/drawingml/2006/table">
            <a:tbl>
              <a:tblPr>
                <a:tableStyleId>{5C22544A-7EE6-4342-B048-85BDC9FD1C3A}</a:tableStyleId>
              </a:tblPr>
              <a:tblGrid>
                <a:gridCol w="372772">
                  <a:extLst>
                    <a:ext uri="{9D8B030D-6E8A-4147-A177-3AD203B41FA5}">
                      <a16:colId xmlns:a16="http://schemas.microsoft.com/office/drawing/2014/main" val="1524400929"/>
                    </a:ext>
                  </a:extLst>
                </a:gridCol>
                <a:gridCol w="1451806">
                  <a:extLst>
                    <a:ext uri="{9D8B030D-6E8A-4147-A177-3AD203B41FA5}">
                      <a16:colId xmlns:a16="http://schemas.microsoft.com/office/drawing/2014/main" val="2660431260"/>
                    </a:ext>
                  </a:extLst>
                </a:gridCol>
                <a:gridCol w="1102621">
                  <a:extLst>
                    <a:ext uri="{9D8B030D-6E8A-4147-A177-3AD203B41FA5}">
                      <a16:colId xmlns:a16="http://schemas.microsoft.com/office/drawing/2014/main" val="1842496364"/>
                    </a:ext>
                  </a:extLst>
                </a:gridCol>
                <a:gridCol w="1474377">
                  <a:extLst>
                    <a:ext uri="{9D8B030D-6E8A-4147-A177-3AD203B41FA5}">
                      <a16:colId xmlns:a16="http://schemas.microsoft.com/office/drawing/2014/main" val="2083236202"/>
                    </a:ext>
                  </a:extLst>
                </a:gridCol>
                <a:gridCol w="7254715">
                  <a:extLst>
                    <a:ext uri="{9D8B030D-6E8A-4147-A177-3AD203B41FA5}">
                      <a16:colId xmlns:a16="http://schemas.microsoft.com/office/drawing/2014/main" val="2730310220"/>
                    </a:ext>
                  </a:extLst>
                </a:gridCol>
              </a:tblGrid>
              <a:tr h="399551">
                <a:tc gridSpan="2">
                  <a:txBody>
                    <a:bodyPr/>
                    <a:lstStyle/>
                    <a:p>
                      <a:pPr algn="l" fontAlgn="b"/>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mn-lt"/>
                        </a:rPr>
                        <a:t>Su-vastika</a:t>
                      </a:r>
                      <a:endParaRPr lang="en-US"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err="1">
                          <a:effectLst/>
                          <a:latin typeface="+mn-lt"/>
                        </a:rPr>
                        <a:t>Microtek</a:t>
                      </a:r>
                      <a:endParaRPr lang="en-US"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i="0" u="none" strike="noStrike" dirty="0" smtClean="0">
                          <a:solidFill>
                            <a:srgbClr val="000000"/>
                          </a:solidFill>
                          <a:effectLst/>
                          <a:latin typeface="+mn-lt"/>
                        </a:rPr>
                        <a:t>Remarks</a:t>
                      </a:r>
                      <a:endParaRPr lang="en-US" sz="16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324753"/>
                  </a:ext>
                </a:extLst>
              </a:tr>
              <a:tr h="809090">
                <a:tc>
                  <a:txBody>
                    <a:bodyPr/>
                    <a:lstStyle/>
                    <a:p>
                      <a:pPr algn="ctr" fontAlgn="ctr"/>
                      <a:r>
                        <a:rPr lang="en-US" sz="1200" u="none" strike="noStrike" dirty="0">
                          <a:effectLst/>
                          <a:latin typeface="+mn-lt"/>
                        </a:rPr>
                        <a:t>1</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1" u="none" strike="noStrike" dirty="0">
                          <a:effectLst/>
                          <a:latin typeface="+mn-lt"/>
                        </a:rPr>
                        <a:t>Specified Load</a:t>
                      </a:r>
                      <a:endParaRPr lang="en-US"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mn-lt"/>
                        </a:rPr>
                        <a:t>640W</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mn-lt"/>
                        </a:rPr>
                        <a:t>760W</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effectLst/>
                          <a:latin typeface="+mn-lt"/>
                        </a:rPr>
                        <a:t>The high power drawn from the same rating of the inverters have the number of implications, including: Reduced inverter efficiency, Overheating, Potential for damage to connected devices, high MOSFET failure, inverter's lifespan may be shorter.</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2186150"/>
                  </a:ext>
                </a:extLst>
              </a:tr>
              <a:tr h="996380">
                <a:tc>
                  <a:txBody>
                    <a:bodyPr/>
                    <a:lstStyle/>
                    <a:p>
                      <a:pPr algn="ctr" fontAlgn="ctr"/>
                      <a:r>
                        <a:rPr lang="en-US" sz="1200" u="none" strike="noStrike" dirty="0">
                          <a:effectLst/>
                          <a:latin typeface="+mn-lt"/>
                        </a:rPr>
                        <a:t>2</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1" u="none" strike="noStrike" dirty="0">
                          <a:effectLst/>
                          <a:latin typeface="+mn-lt"/>
                        </a:rPr>
                        <a:t>Transformer</a:t>
                      </a:r>
                      <a:endParaRPr lang="en-US"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err="1">
                          <a:effectLst/>
                          <a:latin typeface="+mn-lt"/>
                        </a:rPr>
                        <a:t>AL+Co</a:t>
                      </a:r>
                      <a:r>
                        <a:rPr lang="en-US" sz="1200" u="none" strike="noStrike" dirty="0">
                          <a:effectLst/>
                          <a:latin typeface="+mn-lt"/>
                        </a:rPr>
                        <a:t>.</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mn-lt"/>
                        </a:rPr>
                        <a:t>AL</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err="1" smtClean="0">
                          <a:effectLst/>
                          <a:latin typeface="+mn-lt"/>
                        </a:rPr>
                        <a:t>Aluminium+copper</a:t>
                      </a:r>
                      <a:r>
                        <a:rPr lang="en-US" sz="1200" u="none" strike="noStrike" dirty="0" smtClean="0">
                          <a:effectLst/>
                          <a:latin typeface="+mn-lt"/>
                        </a:rPr>
                        <a:t> </a:t>
                      </a:r>
                      <a:r>
                        <a:rPr lang="en-US" sz="1200" u="none" strike="noStrike" dirty="0">
                          <a:effectLst/>
                          <a:latin typeface="+mn-lt"/>
                        </a:rPr>
                        <a:t>transformers offer a number of advantages over Aluminium transformers, including reduced weight, size, &amp; losses. They also offer similar performance and heat dissipation capabilities as copper transformers. The cost of an </a:t>
                      </a:r>
                      <a:r>
                        <a:rPr lang="en-US" sz="1200" u="none" strike="noStrike" dirty="0" smtClean="0">
                          <a:effectLst/>
                          <a:latin typeface="+mn-lt"/>
                        </a:rPr>
                        <a:t>Aluminium+ </a:t>
                      </a:r>
                      <a:r>
                        <a:rPr lang="en-US" sz="1200" u="none" strike="noStrike" dirty="0">
                          <a:effectLst/>
                          <a:latin typeface="+mn-lt"/>
                        </a:rPr>
                        <a:t>copper transformer is higher than an </a:t>
                      </a:r>
                      <a:r>
                        <a:rPr lang="en-US" sz="1200" u="none" strike="noStrike" dirty="0" err="1">
                          <a:effectLst/>
                          <a:latin typeface="+mn-lt"/>
                        </a:rPr>
                        <a:t>aluminium</a:t>
                      </a:r>
                      <a:r>
                        <a:rPr lang="en-US" sz="1200" u="none" strike="noStrike" dirty="0">
                          <a:effectLst/>
                          <a:latin typeface="+mn-lt"/>
                        </a:rPr>
                        <a:t> transformer. However, </a:t>
                      </a:r>
                      <a:r>
                        <a:rPr lang="en-US" sz="1200" u="none" strike="noStrike" dirty="0" smtClean="0">
                          <a:effectLst/>
                          <a:latin typeface="+mn-lt"/>
                        </a:rPr>
                        <a:t>Aluminium+ </a:t>
                      </a:r>
                      <a:r>
                        <a:rPr lang="en-US" sz="1200" u="none" strike="noStrike" dirty="0">
                          <a:effectLst/>
                          <a:latin typeface="+mn-lt"/>
                        </a:rPr>
                        <a:t>copper transformers have a higher conductivity than Aluminium transformers.</a:t>
                      </a:r>
                      <a:endParaRPr lang="en-US" sz="1200" b="0" i="0" u="none" strike="noStrike" dirty="0">
                        <a:solidFill>
                          <a:srgbClr val="1F1F1F"/>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953172"/>
                  </a:ext>
                </a:extLst>
              </a:tr>
              <a:tr h="528270">
                <a:tc>
                  <a:txBody>
                    <a:bodyPr/>
                    <a:lstStyle/>
                    <a:p>
                      <a:pPr algn="ctr" fontAlgn="ctr"/>
                      <a:r>
                        <a:rPr lang="en-US" sz="1200" u="none" strike="noStrike" dirty="0">
                          <a:effectLst/>
                          <a:latin typeface="+mn-lt"/>
                        </a:rPr>
                        <a:t>3</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1" u="none" strike="noStrike" dirty="0" smtClean="0">
                          <a:effectLst/>
                          <a:latin typeface="+mn-lt"/>
                        </a:rPr>
                        <a:t>MOSFET </a:t>
                      </a:r>
                      <a:r>
                        <a:rPr lang="en-US" sz="1200" b="1" u="none" strike="noStrike" dirty="0">
                          <a:effectLst/>
                          <a:latin typeface="+mn-lt"/>
                        </a:rPr>
                        <a:t>used</a:t>
                      </a:r>
                      <a:endParaRPr lang="en-US"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mn-lt"/>
                        </a:rPr>
                        <a:t>SVG076R5NT</a:t>
                      </a:r>
                      <a:endParaRPr lang="en-US" sz="12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mn-lt"/>
                        </a:rPr>
                        <a:t>FTP03N03N</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effectLst/>
                          <a:latin typeface="+mn-lt"/>
                        </a:rPr>
                        <a:t>SVG076R5NT is the MOSFET of 7000W and FTP03N03N is the MOSFET of 4500W. FTP03N03N MOSFETs have a higher switching time than SVG076R5NT MOSFETs. </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312438"/>
                  </a:ext>
                </a:extLst>
              </a:tr>
              <a:tr h="809090">
                <a:tc>
                  <a:txBody>
                    <a:bodyPr/>
                    <a:lstStyle/>
                    <a:p>
                      <a:pPr algn="ctr" fontAlgn="ctr"/>
                      <a:r>
                        <a:rPr lang="en-US" sz="1200" u="none" strike="noStrike" dirty="0">
                          <a:effectLst/>
                          <a:latin typeface="+mn-lt"/>
                        </a:rPr>
                        <a:t>4</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1" u="none" strike="noStrike" dirty="0">
                          <a:effectLst/>
                          <a:latin typeface="+mn-lt"/>
                        </a:rPr>
                        <a:t>Noise</a:t>
                      </a:r>
                      <a:endParaRPr lang="en-US"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mn-lt"/>
                        </a:rPr>
                        <a:t>No Noise on load</a:t>
                      </a:r>
                      <a:endParaRPr lang="en-US" sz="12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mn-lt"/>
                        </a:rPr>
                        <a:t>Vibration and shrill Noise </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effectLst/>
                          <a:latin typeface="+mn-lt"/>
                        </a:rPr>
                        <a:t>Vibration and a shrill noise are coming from </a:t>
                      </a:r>
                      <a:r>
                        <a:rPr lang="en-US" sz="1200" u="none" strike="noStrike" dirty="0" err="1" smtClean="0">
                          <a:effectLst/>
                          <a:latin typeface="+mn-lt"/>
                        </a:rPr>
                        <a:t>Microtek</a:t>
                      </a:r>
                      <a:r>
                        <a:rPr lang="en-US" sz="1200" u="none" strike="noStrike" dirty="0" smtClean="0">
                          <a:effectLst/>
                          <a:latin typeface="+mn-lt"/>
                        </a:rPr>
                        <a:t> </a:t>
                      </a:r>
                      <a:r>
                        <a:rPr lang="en-US" sz="1200" u="none" strike="noStrike" dirty="0">
                          <a:effectLst/>
                          <a:latin typeface="+mn-lt"/>
                        </a:rPr>
                        <a:t>Inverter at 50% to 100% load and there is no any noise coming in Su-vastika inverter from 0% to 100% load.</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83201"/>
                  </a:ext>
                </a:extLst>
              </a:tr>
              <a:tr h="996380">
                <a:tc>
                  <a:txBody>
                    <a:bodyPr/>
                    <a:lstStyle/>
                    <a:p>
                      <a:pPr algn="ctr" fontAlgn="ctr"/>
                      <a:r>
                        <a:rPr lang="en-US" sz="1200" u="none" strike="noStrike" dirty="0">
                          <a:effectLst/>
                          <a:latin typeface="+mn-lt"/>
                        </a:rPr>
                        <a:t>5</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1" u="none" strike="noStrike" dirty="0">
                          <a:effectLst/>
                          <a:latin typeface="+mn-lt"/>
                        </a:rPr>
                        <a:t>Overload</a:t>
                      </a:r>
                      <a:endParaRPr lang="en-US"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mn-lt"/>
                        </a:rPr>
                        <a:t>&gt;105% Load 8-times auto reset</a:t>
                      </a:r>
                      <a:endParaRPr lang="en-US" sz="12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mn-lt"/>
                        </a:rPr>
                        <a:t>&gt;105% Load System shutdown without warning</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u="none" strike="noStrike" dirty="0">
                          <a:effectLst/>
                          <a:latin typeface="+mn-lt"/>
                        </a:rPr>
                        <a:t>An 8-times auto-reset on overload feature in an inverter is a safety feature that allows the inverter to restart automatically after it has been overloaded. This feature can be useful in applications where the load on the inverter may fluctuate. The 8-times auto-reset on overload feature in an inverter can reduce downtime and improve reliability. The inverter has this feature that inverter is less likely to be damaged by an overload, which can improve its reliability.</a:t>
                      </a:r>
                      <a:endParaRPr lang="en-US" sz="1200" b="0" i="0" u="none" strike="noStrike" dirty="0">
                        <a:solidFill>
                          <a:srgbClr val="1F1F1F"/>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5009703"/>
                  </a:ext>
                </a:extLst>
              </a:tr>
              <a:tr h="809090">
                <a:tc>
                  <a:txBody>
                    <a:bodyPr/>
                    <a:lstStyle/>
                    <a:p>
                      <a:pPr algn="ctr" fontAlgn="ctr"/>
                      <a:r>
                        <a:rPr lang="en-US" sz="1200" u="none" strike="noStrike" dirty="0">
                          <a:effectLst/>
                          <a:latin typeface="+mn-lt"/>
                        </a:rPr>
                        <a:t>6</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1" u="none" strike="noStrike" dirty="0">
                          <a:effectLst/>
                          <a:latin typeface="+mn-lt"/>
                        </a:rPr>
                        <a:t>Changeover time</a:t>
                      </a:r>
                      <a:endParaRPr lang="en-US"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mn-lt"/>
                        </a:rPr>
                        <a:t>8.2ms</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mn-lt"/>
                        </a:rPr>
                        <a:t>14.4ms</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effectLst/>
                          <a:latin typeface="+mn-lt"/>
                        </a:rPr>
                        <a:t>The required changeover time for the computer is &lt;10ms; So if the changeover time is greater than 10ms then the computer can restart during the changeover. Inverters with a short changeover time are typically more expensive than inverters with a longer changeover time; because they have costly components for fast switching.</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286204"/>
                  </a:ext>
                </a:extLst>
              </a:tr>
              <a:tr h="809090">
                <a:tc>
                  <a:txBody>
                    <a:bodyPr/>
                    <a:lstStyle/>
                    <a:p>
                      <a:pPr algn="ctr" fontAlgn="ctr"/>
                      <a:r>
                        <a:rPr lang="en-US" sz="1200" b="0" i="0" u="none" strike="noStrike" dirty="0" smtClean="0">
                          <a:solidFill>
                            <a:srgbClr val="000000"/>
                          </a:solidFill>
                          <a:effectLst/>
                          <a:latin typeface="+mn-lt"/>
                        </a:rPr>
                        <a:t>7</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1" i="0" u="none" strike="noStrike" dirty="0" smtClean="0">
                          <a:solidFill>
                            <a:srgbClr val="000000"/>
                          </a:solidFill>
                          <a:effectLst/>
                          <a:latin typeface="+mn-lt"/>
                        </a:rPr>
                        <a:t>Heatsink</a:t>
                      </a:r>
                      <a:endParaRPr lang="en-US"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Bigger Heatsink</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Small Heatsink</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kern="1200" dirty="0" smtClean="0">
                          <a:solidFill>
                            <a:schemeClr val="dk1"/>
                          </a:solidFill>
                          <a:effectLst/>
                          <a:latin typeface="+mn-lt"/>
                          <a:ea typeface="+mn-ea"/>
                          <a:cs typeface="+mn-cs"/>
                        </a:rPr>
                        <a:t>A bigger heatsink has a larger surface area, which allows it to dissipate heat more effectively. This can help to prevent the inverter’s components from overheating, which can damage the components and shorten the lifespan of the inverter. A bigger heatsink is typically more expensive than a smaller heatsink.</a:t>
                      </a:r>
                      <a:endParaRPr lang="en-US" sz="1200" u="none" strike="noStrike" kern="1200" dirty="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037763"/>
                  </a:ext>
                </a:extLst>
              </a:tr>
            </a:tbl>
          </a:graphicData>
        </a:graphic>
      </p:graphicFrame>
    </p:spTree>
    <p:extLst>
      <p:ext uri="{BB962C8B-B14F-4D97-AF65-F5344CB8AC3E}">
        <p14:creationId xmlns:p14="http://schemas.microsoft.com/office/powerpoint/2010/main" val="407770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3309" y="92363"/>
            <a:ext cx="2859052" cy="523220"/>
          </a:xfrm>
          <a:prstGeom prst="rect">
            <a:avLst/>
          </a:prstGeom>
          <a:noFill/>
        </p:spPr>
        <p:txBody>
          <a:bodyPr wrap="none" rtlCol="0">
            <a:spAutoFit/>
          </a:bodyPr>
          <a:lstStyle/>
          <a:p>
            <a:r>
              <a:rPr lang="en-US" sz="2800" b="1" u="sng" dirty="0" smtClean="0"/>
              <a:t>Main Transformer</a:t>
            </a:r>
            <a:endParaRPr lang="en-US" sz="2000" b="1"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036" y="1982874"/>
            <a:ext cx="5408765" cy="4333072"/>
          </a:xfrm>
          <a:prstGeom prst="rect">
            <a:avLst/>
          </a:prstGeom>
        </p:spPr>
      </p:pic>
      <p:sp>
        <p:nvSpPr>
          <p:cNvPr id="7" name="TextBox 6"/>
          <p:cNvSpPr txBox="1"/>
          <p:nvPr/>
        </p:nvSpPr>
        <p:spPr>
          <a:xfrm>
            <a:off x="7148322" y="1450109"/>
            <a:ext cx="4008020" cy="369332"/>
          </a:xfrm>
          <a:prstGeom prst="rect">
            <a:avLst/>
          </a:prstGeom>
          <a:noFill/>
        </p:spPr>
        <p:txBody>
          <a:bodyPr wrap="none" rtlCol="0">
            <a:spAutoFit/>
          </a:bodyPr>
          <a:lstStyle/>
          <a:p>
            <a:r>
              <a:rPr lang="en-US" u="sng" dirty="0" err="1" smtClean="0"/>
              <a:t>Microtek</a:t>
            </a:r>
            <a:r>
              <a:rPr lang="en-US" u="sng" dirty="0" smtClean="0"/>
              <a:t>  950VA Aluminium Transformer</a:t>
            </a:r>
            <a:endParaRPr lang="en-US" u="sng" dirty="0"/>
          </a:p>
        </p:txBody>
      </p:sp>
      <p:sp>
        <p:nvSpPr>
          <p:cNvPr id="8" name="TextBox 7"/>
          <p:cNvSpPr txBox="1"/>
          <p:nvPr/>
        </p:nvSpPr>
        <p:spPr>
          <a:xfrm>
            <a:off x="7860146" y="6315946"/>
            <a:ext cx="2896499" cy="369332"/>
          </a:xfrm>
          <a:prstGeom prst="rect">
            <a:avLst/>
          </a:prstGeom>
          <a:noFill/>
        </p:spPr>
        <p:txBody>
          <a:bodyPr wrap="none" rtlCol="0">
            <a:spAutoFit/>
          </a:bodyPr>
          <a:lstStyle/>
          <a:p>
            <a:r>
              <a:rPr lang="en-US" u="sng" dirty="0" smtClean="0"/>
              <a:t>Heavy weight and bigger size</a:t>
            </a:r>
            <a:endParaRPr lang="en-US" u="sng" dirty="0"/>
          </a:p>
        </p:txBody>
      </p:sp>
      <p:pic>
        <p:nvPicPr>
          <p:cNvPr id="9" name="Picture 8"/>
          <p:cNvPicPr>
            <a:picLocks noChangeAspect="1"/>
          </p:cNvPicPr>
          <p:nvPr/>
        </p:nvPicPr>
        <p:blipFill>
          <a:blip r:embed="rId3"/>
          <a:stretch>
            <a:fillRect/>
          </a:stretch>
        </p:blipFill>
        <p:spPr>
          <a:xfrm>
            <a:off x="552925" y="1982873"/>
            <a:ext cx="4371081" cy="4333073"/>
          </a:xfrm>
          <a:prstGeom prst="rect">
            <a:avLst/>
          </a:prstGeom>
        </p:spPr>
      </p:pic>
      <p:sp>
        <p:nvSpPr>
          <p:cNvPr id="10" name="TextBox 9"/>
          <p:cNvSpPr txBox="1"/>
          <p:nvPr/>
        </p:nvSpPr>
        <p:spPr>
          <a:xfrm>
            <a:off x="203761" y="1450109"/>
            <a:ext cx="4905189" cy="369332"/>
          </a:xfrm>
          <a:prstGeom prst="rect">
            <a:avLst/>
          </a:prstGeom>
          <a:noFill/>
        </p:spPr>
        <p:txBody>
          <a:bodyPr wrap="none" rtlCol="0">
            <a:spAutoFit/>
          </a:bodyPr>
          <a:lstStyle/>
          <a:p>
            <a:r>
              <a:rPr lang="en-US" u="sng" dirty="0" smtClean="0"/>
              <a:t>Su-vastika  950VA </a:t>
            </a:r>
            <a:r>
              <a:rPr lang="en-US" u="sng" dirty="0" err="1" smtClean="0"/>
              <a:t>Aluminium+Copper</a:t>
            </a:r>
            <a:r>
              <a:rPr lang="en-US" u="sng" dirty="0" smtClean="0"/>
              <a:t> Transformer</a:t>
            </a:r>
            <a:endParaRPr lang="en-US" u="sng" dirty="0"/>
          </a:p>
        </p:txBody>
      </p:sp>
      <p:sp>
        <p:nvSpPr>
          <p:cNvPr id="11" name="TextBox 10"/>
          <p:cNvSpPr txBox="1"/>
          <p:nvPr/>
        </p:nvSpPr>
        <p:spPr>
          <a:xfrm>
            <a:off x="1076037" y="6323578"/>
            <a:ext cx="2678682" cy="369332"/>
          </a:xfrm>
          <a:prstGeom prst="rect">
            <a:avLst/>
          </a:prstGeom>
          <a:noFill/>
        </p:spPr>
        <p:txBody>
          <a:bodyPr wrap="none" rtlCol="0">
            <a:spAutoFit/>
          </a:bodyPr>
          <a:lstStyle/>
          <a:p>
            <a:r>
              <a:rPr lang="en-US" u="sng" dirty="0" smtClean="0"/>
              <a:t>Light weight and small size</a:t>
            </a:r>
            <a:endParaRPr lang="en-US" u="sng" dirty="0"/>
          </a:p>
        </p:txBody>
      </p:sp>
    </p:spTree>
    <p:extLst>
      <p:ext uri="{BB962C8B-B14F-4D97-AF65-F5344CB8AC3E}">
        <p14:creationId xmlns:p14="http://schemas.microsoft.com/office/powerpoint/2010/main" val="276147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9127" y="0"/>
            <a:ext cx="5112618" cy="523220"/>
          </a:xfrm>
          <a:prstGeom prst="rect">
            <a:avLst/>
          </a:prstGeom>
          <a:noFill/>
        </p:spPr>
        <p:txBody>
          <a:bodyPr wrap="none" rtlCol="0">
            <a:spAutoFit/>
          </a:bodyPr>
          <a:lstStyle/>
          <a:p>
            <a:r>
              <a:rPr lang="en-US" sz="2800" b="1" u="sng" dirty="0" smtClean="0"/>
              <a:t>Changeover Time with waveform</a:t>
            </a:r>
            <a:endParaRPr lang="en-US" sz="2000" b="1" u="sng" dirty="0"/>
          </a:p>
        </p:txBody>
      </p:sp>
      <p:pic>
        <p:nvPicPr>
          <p:cNvPr id="5" name="Picture 4"/>
          <p:cNvPicPr>
            <a:picLocks noChangeAspect="1"/>
          </p:cNvPicPr>
          <p:nvPr/>
        </p:nvPicPr>
        <p:blipFill>
          <a:blip r:embed="rId2"/>
          <a:stretch>
            <a:fillRect/>
          </a:stretch>
        </p:blipFill>
        <p:spPr>
          <a:xfrm>
            <a:off x="6049818" y="3496185"/>
            <a:ext cx="6013896" cy="3233227"/>
          </a:xfrm>
          <a:prstGeom prst="rect">
            <a:avLst/>
          </a:prstGeom>
        </p:spPr>
      </p:pic>
      <p:sp>
        <p:nvSpPr>
          <p:cNvPr id="6" name="TextBox 5"/>
          <p:cNvSpPr txBox="1"/>
          <p:nvPr/>
        </p:nvSpPr>
        <p:spPr>
          <a:xfrm>
            <a:off x="6826412" y="3126853"/>
            <a:ext cx="4460708" cy="369332"/>
          </a:xfrm>
          <a:prstGeom prst="rect">
            <a:avLst/>
          </a:prstGeom>
          <a:noFill/>
        </p:spPr>
        <p:txBody>
          <a:bodyPr wrap="none" rtlCol="0">
            <a:spAutoFit/>
          </a:bodyPr>
          <a:lstStyle/>
          <a:p>
            <a:r>
              <a:rPr lang="en-US" b="1" u="sng" dirty="0" smtClean="0"/>
              <a:t>14.4ms changeover time in </a:t>
            </a:r>
            <a:r>
              <a:rPr lang="en-US" b="1" u="sng" dirty="0" err="1" smtClean="0"/>
              <a:t>Microtek</a:t>
            </a:r>
            <a:r>
              <a:rPr lang="en-US" b="1" u="sng" dirty="0" smtClean="0"/>
              <a:t> inverter</a:t>
            </a:r>
            <a:endParaRPr lang="en-US" b="1" u="sng" dirty="0"/>
          </a:p>
        </p:txBody>
      </p:sp>
      <p:pic>
        <p:nvPicPr>
          <p:cNvPr id="7" name="Picture 6"/>
          <p:cNvPicPr>
            <a:picLocks noChangeAspect="1"/>
          </p:cNvPicPr>
          <p:nvPr/>
        </p:nvPicPr>
        <p:blipFill rotWithShape="1">
          <a:blip r:embed="rId3"/>
          <a:srcRect l="1644" t="-1326" r="970" b="4521"/>
          <a:stretch/>
        </p:blipFill>
        <p:spPr>
          <a:xfrm>
            <a:off x="65268" y="480291"/>
            <a:ext cx="5984550" cy="3072525"/>
          </a:xfrm>
          <a:prstGeom prst="rect">
            <a:avLst/>
          </a:prstGeom>
        </p:spPr>
      </p:pic>
      <p:sp>
        <p:nvSpPr>
          <p:cNvPr id="8" name="TextBox 7"/>
          <p:cNvSpPr txBox="1"/>
          <p:nvPr/>
        </p:nvSpPr>
        <p:spPr>
          <a:xfrm>
            <a:off x="420994" y="3496185"/>
            <a:ext cx="4471224" cy="369332"/>
          </a:xfrm>
          <a:prstGeom prst="rect">
            <a:avLst/>
          </a:prstGeom>
          <a:noFill/>
        </p:spPr>
        <p:txBody>
          <a:bodyPr wrap="none" rtlCol="0">
            <a:spAutoFit/>
          </a:bodyPr>
          <a:lstStyle/>
          <a:p>
            <a:r>
              <a:rPr lang="en-US" b="1" u="sng" dirty="0" smtClean="0"/>
              <a:t>8.2ms changeover time in Su-vastika inverter</a:t>
            </a:r>
            <a:endParaRPr lang="en-US" b="1" u="sng" dirty="0"/>
          </a:p>
        </p:txBody>
      </p:sp>
    </p:spTree>
    <p:extLst>
      <p:ext uri="{BB962C8B-B14F-4D97-AF65-F5344CB8AC3E}">
        <p14:creationId xmlns:p14="http://schemas.microsoft.com/office/powerpoint/2010/main" val="193951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2552" y="0"/>
            <a:ext cx="3290196" cy="461665"/>
          </a:xfrm>
          <a:prstGeom prst="rect">
            <a:avLst/>
          </a:prstGeom>
        </p:spPr>
        <p:txBody>
          <a:bodyPr wrap="none">
            <a:spAutoFit/>
          </a:bodyPr>
          <a:lstStyle/>
          <a:p>
            <a:r>
              <a:rPr lang="en-US" sz="2400" b="1" u="sng" dirty="0" smtClean="0"/>
              <a:t>Heatsink of Inverter PCB</a:t>
            </a:r>
            <a:endParaRPr lang="en-US" b="1" u="sng" dirty="0"/>
          </a:p>
        </p:txBody>
      </p:sp>
      <p:pic>
        <p:nvPicPr>
          <p:cNvPr id="5" name="Picture 4"/>
          <p:cNvPicPr>
            <a:picLocks noChangeAspect="1"/>
          </p:cNvPicPr>
          <p:nvPr/>
        </p:nvPicPr>
        <p:blipFill>
          <a:blip r:embed="rId2"/>
          <a:stretch>
            <a:fillRect/>
          </a:stretch>
        </p:blipFill>
        <p:spPr>
          <a:xfrm>
            <a:off x="0" y="655781"/>
            <a:ext cx="7185891" cy="2921211"/>
          </a:xfrm>
          <a:prstGeom prst="rect">
            <a:avLst/>
          </a:prstGeom>
        </p:spPr>
      </p:pic>
      <p:sp>
        <p:nvSpPr>
          <p:cNvPr id="6" name="TextBox 5"/>
          <p:cNvSpPr txBox="1"/>
          <p:nvPr/>
        </p:nvSpPr>
        <p:spPr>
          <a:xfrm>
            <a:off x="101599" y="3601831"/>
            <a:ext cx="4597862" cy="338554"/>
          </a:xfrm>
          <a:prstGeom prst="rect">
            <a:avLst/>
          </a:prstGeom>
          <a:noFill/>
        </p:spPr>
        <p:txBody>
          <a:bodyPr wrap="none" rtlCol="0">
            <a:spAutoFit/>
          </a:bodyPr>
          <a:lstStyle/>
          <a:p>
            <a:r>
              <a:rPr lang="en-US" sz="1600" b="1" u="sng" dirty="0" smtClean="0"/>
              <a:t>Su-vastika Inverter have the bigger heatsink on PCB </a:t>
            </a:r>
            <a:endParaRPr lang="en-US" sz="1600" b="1" u="sng" dirty="0"/>
          </a:p>
        </p:txBody>
      </p:sp>
      <p:pic>
        <p:nvPicPr>
          <p:cNvPr id="7" name="Picture 6"/>
          <p:cNvPicPr>
            <a:picLocks noChangeAspect="1"/>
          </p:cNvPicPr>
          <p:nvPr/>
        </p:nvPicPr>
        <p:blipFill>
          <a:blip r:embed="rId3"/>
          <a:stretch>
            <a:fillRect/>
          </a:stretch>
        </p:blipFill>
        <p:spPr>
          <a:xfrm>
            <a:off x="5598462" y="3746269"/>
            <a:ext cx="6510412" cy="3075039"/>
          </a:xfrm>
          <a:prstGeom prst="rect">
            <a:avLst/>
          </a:prstGeom>
        </p:spPr>
      </p:pic>
      <p:sp>
        <p:nvSpPr>
          <p:cNvPr id="8" name="TextBox 7"/>
          <p:cNvSpPr txBox="1"/>
          <p:nvPr/>
        </p:nvSpPr>
        <p:spPr>
          <a:xfrm>
            <a:off x="7382748" y="3407715"/>
            <a:ext cx="4314899" cy="338554"/>
          </a:xfrm>
          <a:prstGeom prst="rect">
            <a:avLst/>
          </a:prstGeom>
          <a:noFill/>
        </p:spPr>
        <p:txBody>
          <a:bodyPr wrap="none" rtlCol="0">
            <a:spAutoFit/>
          </a:bodyPr>
          <a:lstStyle/>
          <a:p>
            <a:r>
              <a:rPr lang="en-US" sz="1600" b="1" u="sng" dirty="0" err="1" smtClean="0"/>
              <a:t>Microtek</a:t>
            </a:r>
            <a:r>
              <a:rPr lang="en-US" sz="1600" b="1" u="sng" dirty="0" smtClean="0"/>
              <a:t> Inverters have a small heatsink on PCB </a:t>
            </a:r>
            <a:endParaRPr lang="en-US" sz="1600" b="1" u="sng" dirty="0"/>
          </a:p>
        </p:txBody>
      </p:sp>
    </p:spTree>
    <p:extLst>
      <p:ext uri="{BB962C8B-B14F-4D97-AF65-F5344CB8AC3E}">
        <p14:creationId xmlns:p14="http://schemas.microsoft.com/office/powerpoint/2010/main" val="964535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751</Words>
  <Application>Microsoft Office PowerPoint</Application>
  <PresentationFormat>Widescreen</PresentationFormat>
  <Paragraphs>165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cp:revision>
  <dcterms:created xsi:type="dcterms:W3CDTF">2023-07-12T08:25:52Z</dcterms:created>
  <dcterms:modified xsi:type="dcterms:W3CDTF">2023-07-12T12:13:14Z</dcterms:modified>
</cp:coreProperties>
</file>